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Shape 5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Shape 7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9" name="Shape 9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wrap="square" tIns="91425"/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wrap="square" tIns="91425"/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wrap="square" tIns="91425">
            <a:noAutofit/>
          </a:bodyPr>
          <a:lstStyle/>
          <a:p>
            <a:pPr indent="0" lvl="0" mar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 sz="1000">
                <a:solidFill>
                  <a:schemeClr val="dk2"/>
                </a:solidFill>
              </a:rPr>
              <a:t>‹#›</a:t>
            </a:fld>
            <a:endParaRPr sz="1000">
              <a:solidFill>
                <a:schemeClr val="dk2"/>
              </a:solidFill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4800"/>
              <a:t>SS6 - Resources 84 -85</a:t>
            </a:r>
            <a:endParaRPr b="1" sz="4800"/>
          </a:p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/>
          </a:p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/>
          </a:p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/>
              <a:t>Natural Resources - </a:t>
            </a:r>
            <a:endParaRPr sz="4800"/>
          </a:p>
        </p:txBody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x="311700" y="1127750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>
                <a:solidFill>
                  <a:schemeClr val="dk1"/>
                </a:solidFill>
              </a:rPr>
              <a:t>materials found in nature (Valuable to us)</a:t>
            </a:r>
            <a:endParaRPr sz="4800">
              <a:solidFill>
                <a:schemeClr val="dk1"/>
              </a:solidFill>
            </a:endParaRPr>
          </a:p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/>
              <a:t>Non-renewable Resources -</a:t>
            </a:r>
            <a:endParaRPr sz="4800"/>
          </a:p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800">
                <a:solidFill>
                  <a:schemeClr val="dk1"/>
                </a:solidFill>
              </a:rPr>
              <a:t>a natural resource that can’t be replaced</a:t>
            </a:r>
            <a:endParaRPr sz="4800">
              <a:solidFill>
                <a:schemeClr val="dk1"/>
              </a:solidFill>
            </a:endParaRPr>
          </a:p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/>
              <a:t>Renewable Resources -</a:t>
            </a:r>
            <a:endParaRPr sz="4800"/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800">
                <a:solidFill>
                  <a:schemeClr val="dk1"/>
                </a:solidFill>
              </a:rPr>
              <a:t>a natural resource that can replace itself</a:t>
            </a:r>
            <a:endParaRPr sz="48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1200">
              <a:solidFill>
                <a:schemeClr val="dk1"/>
              </a:solidFill>
            </a:endParaRPr>
          </a:p>
          <a:p>
            <a:pPr indent="0" lvl="0" mar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/>
              <a:t>Conservation - </a:t>
            </a:r>
            <a:endParaRPr sz="4800"/>
          </a:p>
        </p:txBody>
      </p:sp>
      <p:sp>
        <p:nvSpPr>
          <p:cNvPr id="78" name="Shape 7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800">
                <a:solidFill>
                  <a:schemeClr val="dk1"/>
                </a:solidFill>
              </a:rPr>
              <a:t>use natural resources in a sustainable way</a:t>
            </a:r>
            <a:endParaRPr sz="4800">
              <a:solidFill>
                <a:schemeClr val="dk1"/>
              </a:solidFill>
            </a:endParaRPr>
          </a:p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/>
              <a:t>Monetary Value - </a:t>
            </a:r>
            <a:endParaRPr sz="4800"/>
          </a:p>
        </p:txBody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800">
                <a:solidFill>
                  <a:schemeClr val="dk1"/>
                </a:solidFill>
              </a:rPr>
              <a:t>the price we pay for something</a:t>
            </a:r>
            <a:endParaRPr sz="48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/>
              <a:t>Non-Monetary Value -</a:t>
            </a:r>
            <a:r>
              <a:rPr lang="en-GB" sz="3600"/>
              <a:t> </a:t>
            </a:r>
            <a:endParaRPr sz="3600"/>
          </a:p>
        </p:txBody>
      </p:sp>
      <p:sp>
        <p:nvSpPr>
          <p:cNvPr id="90" name="Shape 9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800">
                <a:solidFill>
                  <a:schemeClr val="dk1"/>
                </a:solidFill>
              </a:rPr>
              <a:t>something that a price can’t be decided on</a:t>
            </a:r>
            <a:endParaRPr sz="48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</a:endParaRPr>
          </a:p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/>
              <a:t>Biodiversity - </a:t>
            </a:r>
            <a:r>
              <a:rPr lang="en-GB" sz="3600"/>
              <a:t>	</a:t>
            </a:r>
            <a:endParaRPr sz="3600"/>
          </a:p>
        </p:txBody>
      </p:sp>
      <p:sp>
        <p:nvSpPr>
          <p:cNvPr id="96" name="Shape 9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4800">
                <a:solidFill>
                  <a:schemeClr val="dk1"/>
                </a:solidFill>
              </a:rPr>
              <a:t>the variety of different plants and animals</a:t>
            </a:r>
            <a:endParaRPr sz="48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1200"/>
          </a:p>
          <a:p>
            <a:pPr indent="0" lvl="0" marL="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/>
              <a:t>Deforestation -		</a:t>
            </a:r>
            <a:r>
              <a:rPr lang="en-GB" sz="1200"/>
              <a:t>	</a:t>
            </a:r>
            <a:endParaRPr sz="1800">
              <a:solidFill>
                <a:schemeClr val="dk2"/>
              </a:solidFill>
            </a:endParaRPr>
          </a:p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2" name="Shape 10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wrap="square" tIns="91425">
            <a:noAutofit/>
          </a:bodyPr>
          <a:lstStyle/>
          <a:p>
            <a:pPr indent="0" lvl="0" mar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indent="0" lvl="0" mar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-GB" sz="4800">
                <a:solidFill>
                  <a:schemeClr val="dk1"/>
                </a:solidFill>
              </a:rPr>
              <a:t>the clearing of most of the trees in a forest</a:t>
            </a:r>
            <a:endParaRPr sz="4800">
              <a:solidFill>
                <a:schemeClr val="dk1"/>
              </a:solidFill>
            </a:endParaRPr>
          </a:p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